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2" r:id="rId6"/>
    <p:sldId id="260" r:id="rId7"/>
    <p:sldId id="264" r:id="rId8"/>
    <p:sldId id="266" r:id="rId9"/>
    <p:sldId id="267" r:id="rId10"/>
    <p:sldId id="274" r:id="rId11"/>
    <p:sldId id="269" r:id="rId12"/>
    <p:sldId id="270" r:id="rId13"/>
    <p:sldId id="272"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714" autoAdjust="0"/>
  </p:normalViewPr>
  <p:slideViewPr>
    <p:cSldViewPr>
      <p:cViewPr varScale="1">
        <p:scale>
          <a:sx n="69" d="100"/>
          <a:sy n="69" d="100"/>
        </p:scale>
        <p:origin x="159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39D5B7B-0742-4A1C-BF28-2592650A412B}" type="datetimeFigureOut">
              <a:rPr lang="en-US" smtClean="0"/>
              <a:pPr/>
              <a:t>9/16/2024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FE52BFA-9E1A-44F2-AE1D-1E6E167DE3B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9D5B7B-0742-4A1C-BF28-2592650A412B}" type="datetimeFigureOut">
              <a:rPr lang="en-US" smtClean="0"/>
              <a:pPr/>
              <a:t>9/16/2024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FE52BFA-9E1A-44F2-AE1D-1E6E167DE3B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9D5B7B-0742-4A1C-BF28-2592650A412B}" type="datetimeFigureOut">
              <a:rPr lang="en-US" smtClean="0"/>
              <a:pPr/>
              <a:t>9/16/2024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FE52BFA-9E1A-44F2-AE1D-1E6E167DE3B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39D5B7B-0742-4A1C-BF28-2592650A412B}" type="datetimeFigureOut">
              <a:rPr lang="en-US" smtClean="0"/>
              <a:pPr/>
              <a:t>9/16/2024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FE52BFA-9E1A-44F2-AE1D-1E6E167DE3B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39D5B7B-0742-4A1C-BF28-2592650A412B}" type="datetimeFigureOut">
              <a:rPr lang="en-US" smtClean="0"/>
              <a:pPr/>
              <a:t>9/16/2024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FE52BFA-9E1A-44F2-AE1D-1E6E167DE3B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39D5B7B-0742-4A1C-BF28-2592650A412B}" type="datetimeFigureOut">
              <a:rPr lang="en-US" smtClean="0"/>
              <a:pPr/>
              <a:t>9/16/2024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FE52BFA-9E1A-44F2-AE1D-1E6E167DE3B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9D5B7B-0742-4A1C-BF28-2592650A412B}" type="datetimeFigureOut">
              <a:rPr lang="en-US" smtClean="0"/>
              <a:pPr/>
              <a:t>9/16/2024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FE52BFA-9E1A-44F2-AE1D-1E6E167DE3B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39D5B7B-0742-4A1C-BF28-2592650A412B}" type="datetimeFigureOut">
              <a:rPr lang="en-US" smtClean="0"/>
              <a:pPr/>
              <a:t>9/16/2024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FE52BFA-9E1A-44F2-AE1D-1E6E167DE3B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39D5B7B-0742-4A1C-BF28-2592650A412B}" type="datetimeFigureOut">
              <a:rPr lang="en-US" smtClean="0"/>
              <a:pPr/>
              <a:t>9/16/2024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FE52BFA-9E1A-44F2-AE1D-1E6E167DE3B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9D5B7B-0742-4A1C-BF28-2592650A412B}" type="datetimeFigureOut">
              <a:rPr lang="en-US" smtClean="0"/>
              <a:pPr/>
              <a:t>9/16/2024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FE52BFA-9E1A-44F2-AE1D-1E6E167DE3B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9D5B7B-0742-4A1C-BF28-2592650A412B}" type="datetimeFigureOut">
              <a:rPr lang="en-US" smtClean="0"/>
              <a:pPr/>
              <a:t>9/16/2024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FE52BFA-9E1A-44F2-AE1D-1E6E167DE3B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9D5B7B-0742-4A1C-BF28-2592650A412B}" type="datetimeFigureOut">
              <a:rPr lang="en-US" smtClean="0"/>
              <a:pPr/>
              <a:t>9/16/2024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E52BFA-9E1A-44F2-AE1D-1E6E167DE3B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Frvijaym@gmail.com" TargetMode="External"/><Relationship Id="rId2" Type="http://schemas.openxmlformats.org/officeDocument/2006/relationships/hyperlink" Target="mailto:mvellias.1@gmail.com" TargetMode="External"/><Relationship Id="rId1" Type="http://schemas.openxmlformats.org/officeDocument/2006/relationships/slideLayout" Target="../slideLayouts/slideLayout4.xml"/><Relationship Id="rId4" Type="http://schemas.openxmlformats.org/officeDocument/2006/relationships/hyperlink" Target="mailto:leannalipske@gmail.com"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MOST HOLY ROSARY</a:t>
            </a:r>
            <a:br>
              <a:rPr lang="en-US" dirty="0"/>
            </a:br>
            <a:r>
              <a:rPr lang="en-US" dirty="0"/>
              <a:t>RELIGIOUS EDUCATION</a:t>
            </a:r>
          </a:p>
        </p:txBody>
      </p:sp>
      <p:sp>
        <p:nvSpPr>
          <p:cNvPr id="3" name="Subtitle 2"/>
          <p:cNvSpPr>
            <a:spLocks noGrp="1"/>
          </p:cNvSpPr>
          <p:nvPr>
            <p:ph type="subTitle" idx="1"/>
          </p:nvPr>
        </p:nvSpPr>
        <p:spPr/>
        <p:txBody>
          <a:bodyPr/>
          <a:lstStyle/>
          <a:p>
            <a:r>
              <a:rPr lang="en-US" dirty="0"/>
              <a:t>STUDENT-PARENT </a:t>
            </a:r>
          </a:p>
          <a:p>
            <a:r>
              <a:rPr lang="en-US" dirty="0"/>
              <a:t>HANDBOOK</a:t>
            </a:r>
          </a:p>
          <a:p>
            <a:r>
              <a:rPr lang="en-US" dirty="0"/>
              <a:t>2024-2025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CLASSROOM GUIDLINES</a:t>
            </a:r>
          </a:p>
        </p:txBody>
      </p:sp>
      <p:sp>
        <p:nvSpPr>
          <p:cNvPr id="5" name="Text Placeholder 4"/>
          <p:cNvSpPr>
            <a:spLocks noGrp="1"/>
          </p:cNvSpPr>
          <p:nvPr>
            <p:ph type="body" idx="1"/>
          </p:nvPr>
        </p:nvSpPr>
        <p:spPr/>
        <p:txBody>
          <a:bodyPr/>
          <a:lstStyle/>
          <a:p>
            <a:r>
              <a:rPr lang="en-US" dirty="0"/>
              <a:t>CELL PHONES</a:t>
            </a:r>
          </a:p>
        </p:txBody>
      </p:sp>
      <p:sp>
        <p:nvSpPr>
          <p:cNvPr id="6" name="Content Placeholder 5"/>
          <p:cNvSpPr>
            <a:spLocks noGrp="1"/>
          </p:cNvSpPr>
          <p:nvPr>
            <p:ph sz="half" idx="2"/>
          </p:nvPr>
        </p:nvSpPr>
        <p:spPr/>
        <p:txBody>
          <a:bodyPr/>
          <a:lstStyle/>
          <a:p>
            <a:r>
              <a:rPr lang="en-US" dirty="0"/>
              <a:t>Please turn cell phones off or silent during class, catechist will decide if students can hold on to them during class, or if they will be collected prior to class and returned at the end of class</a:t>
            </a:r>
          </a:p>
        </p:txBody>
      </p:sp>
      <p:sp>
        <p:nvSpPr>
          <p:cNvPr id="7" name="Text Placeholder 6"/>
          <p:cNvSpPr>
            <a:spLocks noGrp="1"/>
          </p:cNvSpPr>
          <p:nvPr>
            <p:ph type="body" sz="quarter" idx="3"/>
          </p:nvPr>
        </p:nvSpPr>
        <p:spPr/>
        <p:txBody>
          <a:bodyPr/>
          <a:lstStyle/>
          <a:p>
            <a:r>
              <a:rPr lang="en-US" dirty="0"/>
              <a:t>FOOD AND BEVERAGES</a:t>
            </a:r>
          </a:p>
        </p:txBody>
      </p:sp>
      <p:sp>
        <p:nvSpPr>
          <p:cNvPr id="8" name="Content Placeholder 7"/>
          <p:cNvSpPr>
            <a:spLocks noGrp="1"/>
          </p:cNvSpPr>
          <p:nvPr>
            <p:ph sz="quarter" idx="4"/>
          </p:nvPr>
        </p:nvSpPr>
        <p:spPr/>
        <p:txBody>
          <a:bodyPr/>
          <a:lstStyle/>
          <a:p>
            <a:r>
              <a:rPr lang="en-US" dirty="0"/>
              <a:t>Food and beverage will be determined by the catechists, please do not bring any food or beverages to class unless directed by catechist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REGISTRATION</a:t>
            </a:r>
          </a:p>
        </p:txBody>
      </p:sp>
      <p:sp>
        <p:nvSpPr>
          <p:cNvPr id="8" name="Content Placeholder 7"/>
          <p:cNvSpPr>
            <a:spLocks noGrp="1"/>
          </p:cNvSpPr>
          <p:nvPr>
            <p:ph sz="half" idx="1"/>
          </p:nvPr>
        </p:nvSpPr>
        <p:spPr/>
        <p:txBody>
          <a:bodyPr>
            <a:normAutofit/>
          </a:bodyPr>
          <a:lstStyle/>
          <a:p>
            <a:r>
              <a:rPr lang="en-US" dirty="0"/>
              <a:t>Late registration will require fee for class $10 per student, $15 second child  $25 per family</a:t>
            </a:r>
          </a:p>
          <a:p>
            <a:pPr>
              <a:buNone/>
            </a:pPr>
            <a:endParaRPr lang="en-US" dirty="0"/>
          </a:p>
          <a:p>
            <a:endParaRPr lang="en-US" dirty="0"/>
          </a:p>
        </p:txBody>
      </p:sp>
      <p:sp>
        <p:nvSpPr>
          <p:cNvPr id="9" name="Content Placeholder 8"/>
          <p:cNvSpPr>
            <a:spLocks noGrp="1"/>
          </p:cNvSpPr>
          <p:nvPr>
            <p:ph sz="half" idx="2"/>
          </p:nvPr>
        </p:nvSpPr>
        <p:spPr/>
        <p:txBody>
          <a:bodyPr>
            <a:normAutofit/>
          </a:bodyPr>
          <a:lstStyle/>
          <a:p>
            <a:r>
              <a:rPr lang="en-US" dirty="0"/>
              <a:t>Please update registration forms as your personal contact information changes</a:t>
            </a:r>
          </a:p>
          <a:p>
            <a:r>
              <a:rPr lang="en-US" dirty="0"/>
              <a:t>No child will be denied participation due to financial reasons please contact the parish office with any concerns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RELIGIOUS EDUCATION</a:t>
            </a:r>
            <a:br>
              <a:rPr lang="en-US" dirty="0"/>
            </a:br>
            <a:r>
              <a:rPr lang="en-US" dirty="0"/>
              <a:t>CLASS TIMES</a:t>
            </a:r>
          </a:p>
        </p:txBody>
      </p:sp>
      <p:sp>
        <p:nvSpPr>
          <p:cNvPr id="5" name="Text Placeholder 4"/>
          <p:cNvSpPr>
            <a:spLocks noGrp="1"/>
          </p:cNvSpPr>
          <p:nvPr>
            <p:ph type="body" idx="1"/>
          </p:nvPr>
        </p:nvSpPr>
        <p:spPr/>
        <p:txBody>
          <a:bodyPr/>
          <a:lstStyle/>
          <a:p>
            <a:r>
              <a:rPr lang="en-US" dirty="0"/>
              <a:t>2</a:t>
            </a:r>
            <a:r>
              <a:rPr lang="en-US" baseline="30000" dirty="0"/>
              <a:t>nd</a:t>
            </a:r>
            <a:r>
              <a:rPr lang="en-US" dirty="0"/>
              <a:t>-Confirmation</a:t>
            </a:r>
          </a:p>
        </p:txBody>
      </p:sp>
      <p:sp>
        <p:nvSpPr>
          <p:cNvPr id="6" name="Content Placeholder 5"/>
          <p:cNvSpPr>
            <a:spLocks noGrp="1"/>
          </p:cNvSpPr>
          <p:nvPr>
            <p:ph sz="half" idx="2"/>
          </p:nvPr>
        </p:nvSpPr>
        <p:spPr/>
        <p:txBody>
          <a:bodyPr/>
          <a:lstStyle/>
          <a:p>
            <a:r>
              <a:rPr lang="en-US" dirty="0"/>
              <a:t>Class times will start promptly at 6:00 pm on scheduled days and end at 7:30pm</a:t>
            </a:r>
          </a:p>
          <a:p>
            <a:r>
              <a:rPr lang="en-US" dirty="0"/>
              <a:t>Tardy: please attempt early arrival to ensure uninterrupted class time</a:t>
            </a:r>
          </a:p>
        </p:txBody>
      </p:sp>
      <p:sp>
        <p:nvSpPr>
          <p:cNvPr id="7" name="Text Placeholder 6"/>
          <p:cNvSpPr>
            <a:spLocks noGrp="1"/>
          </p:cNvSpPr>
          <p:nvPr>
            <p:ph type="body" sz="quarter" idx="3"/>
          </p:nvPr>
        </p:nvSpPr>
        <p:spPr/>
        <p:txBody>
          <a:bodyPr/>
          <a:lstStyle/>
          <a:p>
            <a:r>
              <a:rPr lang="en-US" dirty="0"/>
              <a:t>CONFIRMATION</a:t>
            </a:r>
          </a:p>
        </p:txBody>
      </p:sp>
      <p:sp>
        <p:nvSpPr>
          <p:cNvPr id="8" name="Content Placeholder 7"/>
          <p:cNvSpPr>
            <a:spLocks noGrp="1"/>
          </p:cNvSpPr>
          <p:nvPr>
            <p:ph sz="quarter" idx="4"/>
          </p:nvPr>
        </p:nvSpPr>
        <p:spPr/>
        <p:txBody>
          <a:bodyPr/>
          <a:lstStyle/>
          <a:p>
            <a:r>
              <a:rPr lang="en-US" dirty="0"/>
              <a:t>Class time will start promptly at 6:00 pm on scheduled days and finish at 7:30pm</a:t>
            </a:r>
          </a:p>
          <a:p>
            <a:r>
              <a:rPr lang="en-US" dirty="0"/>
              <a:t>Tardy: due to content and expectations of the Diocese 2 unexcused absences or lateness could be grounds for dismissal from program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CLASS SESSION OF THE YEAR</a:t>
            </a:r>
          </a:p>
        </p:txBody>
      </p:sp>
      <p:sp>
        <p:nvSpPr>
          <p:cNvPr id="3" name="Content Placeholder 2"/>
          <p:cNvSpPr>
            <a:spLocks noGrp="1"/>
          </p:cNvSpPr>
          <p:nvPr>
            <p:ph idx="1"/>
          </p:nvPr>
        </p:nvSpPr>
        <p:spPr/>
        <p:txBody>
          <a:bodyPr/>
          <a:lstStyle/>
          <a:p>
            <a:r>
              <a:rPr lang="en-US" dirty="0"/>
              <a:t>Parents please accompany your child early to the first class session to meet your child’s Catechist</a:t>
            </a:r>
          </a:p>
          <a:p>
            <a:r>
              <a:rPr lang="en-US" dirty="0"/>
              <a:t>Questions or concerns can be addressed at that time or an appointment can be made with the coordinator or Catechist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ABSENCES</a:t>
            </a:r>
          </a:p>
        </p:txBody>
      </p:sp>
      <p:sp>
        <p:nvSpPr>
          <p:cNvPr id="8" name="Text Placeholder 7"/>
          <p:cNvSpPr>
            <a:spLocks noGrp="1"/>
          </p:cNvSpPr>
          <p:nvPr>
            <p:ph type="body" idx="1"/>
          </p:nvPr>
        </p:nvSpPr>
        <p:spPr/>
        <p:txBody>
          <a:bodyPr>
            <a:normAutofit fontScale="92500" lnSpcReduction="20000"/>
          </a:bodyPr>
          <a:lstStyle/>
          <a:p>
            <a:r>
              <a:rPr lang="en-US" dirty="0"/>
              <a:t>2</a:t>
            </a:r>
            <a:r>
              <a:rPr lang="en-US" baseline="30000" dirty="0"/>
              <a:t>nd 3rd </a:t>
            </a:r>
            <a:r>
              <a:rPr lang="en-US" dirty="0"/>
              <a:t>-8th				</a:t>
            </a:r>
          </a:p>
        </p:txBody>
      </p:sp>
      <p:sp>
        <p:nvSpPr>
          <p:cNvPr id="9" name="Content Placeholder 8"/>
          <p:cNvSpPr>
            <a:spLocks noGrp="1"/>
          </p:cNvSpPr>
          <p:nvPr>
            <p:ph sz="half" idx="2"/>
          </p:nvPr>
        </p:nvSpPr>
        <p:spPr/>
        <p:txBody>
          <a:bodyPr/>
          <a:lstStyle/>
          <a:p>
            <a:r>
              <a:rPr lang="en-US" dirty="0"/>
              <a:t>Parents please notify the catechist if you student will be absent or late</a:t>
            </a:r>
          </a:p>
        </p:txBody>
      </p:sp>
      <p:sp>
        <p:nvSpPr>
          <p:cNvPr id="10" name="Text Placeholder 9"/>
          <p:cNvSpPr>
            <a:spLocks noGrp="1"/>
          </p:cNvSpPr>
          <p:nvPr>
            <p:ph type="body" sz="quarter" idx="3"/>
          </p:nvPr>
        </p:nvSpPr>
        <p:spPr/>
        <p:txBody>
          <a:bodyPr>
            <a:normAutofit fontScale="92500" lnSpcReduction="20000"/>
          </a:bodyPr>
          <a:lstStyle/>
          <a:p>
            <a:r>
              <a:rPr lang="en-US" dirty="0"/>
              <a:t>CONFIRMATION</a:t>
            </a:r>
          </a:p>
        </p:txBody>
      </p:sp>
      <p:sp>
        <p:nvSpPr>
          <p:cNvPr id="11" name="Content Placeholder 10"/>
          <p:cNvSpPr>
            <a:spLocks noGrp="1"/>
          </p:cNvSpPr>
          <p:nvPr>
            <p:ph sz="quarter" idx="4"/>
          </p:nvPr>
        </p:nvSpPr>
        <p:spPr/>
        <p:txBody>
          <a:bodyPr/>
          <a:lstStyle/>
          <a:p>
            <a:r>
              <a:rPr lang="en-US" dirty="0"/>
              <a:t>Parents please notify Vicky Ellias(715)274-3701 if your child will be absent or late</a:t>
            </a:r>
          </a:p>
          <a:p>
            <a:r>
              <a:rPr lang="en-US" dirty="0"/>
              <a:t>Parents and students will be responsible to make up missed class work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BEHAVIOR AND CONDUCT </a:t>
            </a:r>
          </a:p>
        </p:txBody>
      </p:sp>
      <p:sp>
        <p:nvSpPr>
          <p:cNvPr id="3" name="Content Placeholder 2"/>
          <p:cNvSpPr>
            <a:spLocks noGrp="1"/>
          </p:cNvSpPr>
          <p:nvPr>
            <p:ph idx="1"/>
          </p:nvPr>
        </p:nvSpPr>
        <p:spPr/>
        <p:txBody>
          <a:bodyPr>
            <a:normAutofit fontScale="92500" lnSpcReduction="10000"/>
          </a:bodyPr>
          <a:lstStyle/>
          <a:p>
            <a:r>
              <a:rPr lang="en-US" dirty="0"/>
              <a:t>The role of the Catechist is to provide a class setting conducive to learning and faith development. We expect the students to support this setting with appropriate behavior. If inappropriate behavior arises, a parent will be contacted. </a:t>
            </a:r>
          </a:p>
          <a:p>
            <a:r>
              <a:rPr lang="en-US" dirty="0"/>
              <a:t>School rules and conduct apply to Religious Education </a:t>
            </a:r>
          </a:p>
          <a:p>
            <a:r>
              <a:rPr lang="en-US" dirty="0"/>
              <a:t>No gum chewing, food or drinks other than water unless approved by Catechist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RELIGIOUS/SPIRITUAL SUPPORT</a:t>
            </a:r>
          </a:p>
        </p:txBody>
      </p:sp>
      <p:sp>
        <p:nvSpPr>
          <p:cNvPr id="3" name="Content Placeholder 2"/>
          <p:cNvSpPr>
            <a:spLocks noGrp="1"/>
          </p:cNvSpPr>
          <p:nvPr>
            <p:ph idx="1"/>
          </p:nvPr>
        </p:nvSpPr>
        <p:spPr/>
        <p:txBody>
          <a:bodyPr>
            <a:normAutofit lnSpcReduction="10000"/>
          </a:bodyPr>
          <a:lstStyle/>
          <a:p>
            <a:r>
              <a:rPr lang="en-US" dirty="0"/>
              <a:t>Parents are the child’s primary educators of faith</a:t>
            </a:r>
          </a:p>
          <a:p>
            <a:r>
              <a:rPr lang="en-US" dirty="0"/>
              <a:t>Prayer life is a profound family experience please encourage your child to pray together as a family and individually</a:t>
            </a:r>
          </a:p>
          <a:p>
            <a:r>
              <a:rPr lang="en-US" dirty="0"/>
              <a:t>As Catholics we are expected to attend weekly Mass and Holy Days of Obligation, this will cultivate your child’s spiritual growth and knowledge of the Catholic Faith</a:t>
            </a:r>
          </a:p>
          <a:p>
            <a:pPr>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VOLUNTEERS NEEDED!</a:t>
            </a:r>
          </a:p>
        </p:txBody>
      </p:sp>
      <p:sp>
        <p:nvSpPr>
          <p:cNvPr id="3" name="Content Placeholder 2"/>
          <p:cNvSpPr>
            <a:spLocks noGrp="1"/>
          </p:cNvSpPr>
          <p:nvPr>
            <p:ph idx="1"/>
          </p:nvPr>
        </p:nvSpPr>
        <p:spPr/>
        <p:txBody>
          <a:bodyPr>
            <a:normAutofit/>
          </a:bodyPr>
          <a:lstStyle/>
          <a:p>
            <a:r>
              <a:rPr lang="en-US" dirty="0"/>
              <a:t>Parents please consider volunteering as a classroom assistant for at least one class session per year. Your help and support can greatly effect the quality of the classroom experience for your child. </a:t>
            </a:r>
          </a:p>
          <a:p>
            <a:r>
              <a:rPr lang="en-US" dirty="0"/>
              <a:t>Please contact your </a:t>
            </a:r>
            <a:r>
              <a:rPr lang="en-US" dirty="0" err="1"/>
              <a:t>childs</a:t>
            </a:r>
            <a:r>
              <a:rPr lang="en-US" dirty="0"/>
              <a:t> catechist to schedule a class session that would work for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INCLEMENT WEATHER</a:t>
            </a:r>
          </a:p>
        </p:txBody>
      </p:sp>
      <p:sp>
        <p:nvSpPr>
          <p:cNvPr id="3" name="Content Placeholder 2"/>
          <p:cNvSpPr>
            <a:spLocks noGrp="1"/>
          </p:cNvSpPr>
          <p:nvPr>
            <p:ph idx="1"/>
          </p:nvPr>
        </p:nvSpPr>
        <p:spPr/>
        <p:txBody>
          <a:bodyPr/>
          <a:lstStyle/>
          <a:p>
            <a:r>
              <a:rPr lang="en-US" dirty="0"/>
              <a:t>If the </a:t>
            </a:r>
            <a:r>
              <a:rPr lang="en-US" dirty="0" err="1"/>
              <a:t>Mellen</a:t>
            </a:r>
            <a:r>
              <a:rPr lang="en-US" dirty="0"/>
              <a:t> Public School District is closed or canceled due to inclement weather on scheduled Religious Ed or Confirmation Class day there will be no Religious Ed/Confirmation classes.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SAFE ENVIRONMENT</a:t>
            </a:r>
          </a:p>
        </p:txBody>
      </p:sp>
      <p:sp>
        <p:nvSpPr>
          <p:cNvPr id="3" name="Content Placeholder 2"/>
          <p:cNvSpPr>
            <a:spLocks noGrp="1"/>
          </p:cNvSpPr>
          <p:nvPr>
            <p:ph idx="1"/>
          </p:nvPr>
        </p:nvSpPr>
        <p:spPr/>
        <p:txBody>
          <a:bodyPr>
            <a:normAutofit lnSpcReduction="10000"/>
          </a:bodyPr>
          <a:lstStyle/>
          <a:p>
            <a:r>
              <a:rPr lang="en-US" dirty="0"/>
              <a:t>The Diocese of Superior has established a charter to protect our children and young people, our Catechists, and Coordinators participate in the Basic Adult Safe Environment training and required background checks</a:t>
            </a:r>
          </a:p>
          <a:p>
            <a:r>
              <a:rPr lang="en-US" dirty="0"/>
              <a:t>Your child will participate in one session each year to share safe and sacred information with them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CATECHIST COORDINATORS CONTACT INFORMATION</a:t>
            </a:r>
          </a:p>
        </p:txBody>
      </p:sp>
      <p:sp>
        <p:nvSpPr>
          <p:cNvPr id="5" name="Content Placeholder 4"/>
          <p:cNvSpPr>
            <a:spLocks noGrp="1"/>
          </p:cNvSpPr>
          <p:nvPr>
            <p:ph sz="half" idx="1"/>
          </p:nvPr>
        </p:nvSpPr>
        <p:spPr>
          <a:xfrm>
            <a:off x="436418" y="1600200"/>
            <a:ext cx="4038600" cy="4525963"/>
          </a:xfrm>
        </p:spPr>
        <p:txBody>
          <a:bodyPr>
            <a:normAutofit fontScale="92500" lnSpcReduction="10000"/>
          </a:bodyPr>
          <a:lstStyle/>
          <a:p>
            <a:pPr>
              <a:buNone/>
            </a:pPr>
            <a:r>
              <a:rPr lang="en-US" dirty="0"/>
              <a:t>Vicky Ellias Confirmation</a:t>
            </a:r>
          </a:p>
          <a:p>
            <a:pPr>
              <a:buNone/>
            </a:pPr>
            <a:r>
              <a:rPr lang="en-US" dirty="0"/>
              <a:t>(715)681-0167</a:t>
            </a:r>
          </a:p>
          <a:p>
            <a:pPr>
              <a:buNone/>
            </a:pPr>
            <a:r>
              <a:rPr lang="en-US" dirty="0">
                <a:hlinkClick r:id="rId2"/>
              </a:rPr>
              <a:t>mvellias.1@gmail.com</a:t>
            </a:r>
            <a:endParaRPr lang="en-US" dirty="0"/>
          </a:p>
          <a:p>
            <a:pPr>
              <a:buNone/>
            </a:pPr>
            <a:r>
              <a:rPr lang="en-US" dirty="0"/>
              <a:t> Austin Ellias 8</a:t>
            </a:r>
            <a:r>
              <a:rPr lang="en-US" baseline="30000" dirty="0"/>
              <a:t>th</a:t>
            </a:r>
            <a:r>
              <a:rPr lang="en-US" dirty="0"/>
              <a:t> grade</a:t>
            </a:r>
          </a:p>
          <a:p>
            <a:pPr>
              <a:buNone/>
            </a:pPr>
            <a:r>
              <a:rPr lang="en-US" dirty="0"/>
              <a:t>(715)681-0911</a:t>
            </a:r>
          </a:p>
          <a:p>
            <a:pPr>
              <a:buNone/>
            </a:pPr>
            <a:r>
              <a:rPr lang="en-US" u="sng">
                <a:solidFill>
                  <a:srgbClr val="0000FF"/>
                </a:solidFill>
              </a:rPr>
              <a:t>aellias20@</a:t>
            </a:r>
            <a:r>
              <a:rPr lang="en-US" u="sng" dirty="0">
                <a:solidFill>
                  <a:srgbClr val="0000FF"/>
                </a:solidFill>
              </a:rPr>
              <a:t>gmail.com</a:t>
            </a:r>
          </a:p>
          <a:p>
            <a:pPr>
              <a:buNone/>
            </a:pPr>
            <a:r>
              <a:rPr lang="en-US" dirty="0"/>
              <a:t> Missy Wiener 2</a:t>
            </a:r>
            <a:r>
              <a:rPr lang="en-US" baseline="30000" dirty="0"/>
              <a:t>nd</a:t>
            </a:r>
            <a:r>
              <a:rPr lang="en-US" dirty="0"/>
              <a:t> grade</a:t>
            </a:r>
          </a:p>
          <a:p>
            <a:pPr>
              <a:buNone/>
            </a:pPr>
            <a:r>
              <a:rPr lang="en-US" dirty="0"/>
              <a:t>(715)292-5489</a:t>
            </a:r>
          </a:p>
          <a:p>
            <a:pPr>
              <a:buNone/>
            </a:pPr>
            <a:r>
              <a:rPr lang="en-US" u="sng" dirty="0">
                <a:solidFill>
                  <a:srgbClr val="0000FF"/>
                </a:solidFill>
              </a:rPr>
              <a:t>mederlkwiener@yahoo.com</a:t>
            </a:r>
          </a:p>
          <a:p>
            <a:pPr>
              <a:buNone/>
            </a:pPr>
            <a:endParaRPr lang="en-US" dirty="0"/>
          </a:p>
          <a:p>
            <a:pPr>
              <a:buNone/>
            </a:pPr>
            <a:endParaRPr lang="en-US" dirty="0"/>
          </a:p>
        </p:txBody>
      </p:sp>
      <p:sp>
        <p:nvSpPr>
          <p:cNvPr id="6" name="Content Placeholder 5"/>
          <p:cNvSpPr>
            <a:spLocks noGrp="1"/>
          </p:cNvSpPr>
          <p:nvPr>
            <p:ph sz="half" idx="2"/>
          </p:nvPr>
        </p:nvSpPr>
        <p:spPr/>
        <p:txBody>
          <a:bodyPr>
            <a:normAutofit fontScale="92500" lnSpcReduction="10000"/>
          </a:bodyPr>
          <a:lstStyle/>
          <a:p>
            <a:pPr>
              <a:buNone/>
            </a:pPr>
            <a:r>
              <a:rPr lang="en-US" dirty="0"/>
              <a:t>Fr Vijay Kumar </a:t>
            </a:r>
            <a:r>
              <a:rPr lang="en-US" dirty="0" err="1"/>
              <a:t>Madani</a:t>
            </a:r>
            <a:endParaRPr lang="en-US" dirty="0"/>
          </a:p>
          <a:p>
            <a:pPr>
              <a:buNone/>
            </a:pPr>
            <a:r>
              <a:rPr lang="en-US" dirty="0"/>
              <a:t>(715)274-3703</a:t>
            </a:r>
          </a:p>
          <a:p>
            <a:pPr>
              <a:buNone/>
            </a:pPr>
            <a:r>
              <a:rPr lang="en-US" dirty="0"/>
              <a:t>(715)205-4595</a:t>
            </a:r>
          </a:p>
          <a:p>
            <a:pPr>
              <a:buNone/>
            </a:pPr>
            <a:r>
              <a:rPr lang="en-US" u="sng" dirty="0">
                <a:solidFill>
                  <a:srgbClr val="0000FF"/>
                </a:solidFill>
                <a:hlinkClick r:id="rId3"/>
              </a:rPr>
              <a:t>Frvijaym@gmail.com</a:t>
            </a:r>
            <a:endParaRPr lang="en-US" u="sng" dirty="0">
              <a:solidFill>
                <a:srgbClr val="0000FF"/>
              </a:solidFill>
            </a:endParaRPr>
          </a:p>
          <a:p>
            <a:pPr>
              <a:buNone/>
            </a:pPr>
            <a:r>
              <a:rPr lang="en-US" dirty="0">
                <a:solidFill>
                  <a:srgbClr val="0000FF"/>
                </a:solidFill>
              </a:rPr>
              <a:t> </a:t>
            </a:r>
            <a:r>
              <a:rPr lang="en-US" dirty="0"/>
              <a:t>Leanna </a:t>
            </a:r>
            <a:r>
              <a:rPr lang="en-US" dirty="0" err="1"/>
              <a:t>Lipske</a:t>
            </a:r>
            <a:r>
              <a:rPr lang="en-US" dirty="0"/>
              <a:t> 3</a:t>
            </a:r>
            <a:r>
              <a:rPr lang="en-US" baseline="30000" dirty="0"/>
              <a:t>rd</a:t>
            </a:r>
            <a:r>
              <a:rPr lang="en-US" dirty="0"/>
              <a:t> grade</a:t>
            </a:r>
          </a:p>
          <a:p>
            <a:pPr>
              <a:buNone/>
            </a:pPr>
            <a:r>
              <a:rPr lang="en-US" dirty="0"/>
              <a:t>(715)413-1891</a:t>
            </a:r>
          </a:p>
          <a:p>
            <a:pPr>
              <a:buNone/>
            </a:pPr>
            <a:r>
              <a:rPr lang="en-US" u="sng" dirty="0">
                <a:solidFill>
                  <a:srgbClr val="0000FF"/>
                </a:solidFill>
                <a:hlinkClick r:id="rId4"/>
              </a:rPr>
              <a:t>leannalipske@gmail.com</a:t>
            </a:r>
            <a:endParaRPr lang="en-US" u="sng" dirty="0">
              <a:solidFill>
                <a:srgbClr val="0000FF"/>
              </a:solidFill>
            </a:endParaRPr>
          </a:p>
          <a:p>
            <a:pPr>
              <a:buNone/>
            </a:pPr>
            <a:r>
              <a:rPr lang="en-US" dirty="0"/>
              <a:t>Denise Lutz 2</a:t>
            </a:r>
            <a:r>
              <a:rPr lang="en-US" baseline="30000" dirty="0"/>
              <a:t>nd</a:t>
            </a:r>
            <a:r>
              <a:rPr lang="en-US" dirty="0"/>
              <a:t> grade</a:t>
            </a:r>
          </a:p>
          <a:p>
            <a:pPr>
              <a:buNone/>
            </a:pPr>
            <a:r>
              <a:rPr lang="en-US" dirty="0"/>
              <a:t>(715)681-0244</a:t>
            </a:r>
          </a:p>
          <a:p>
            <a:pPr>
              <a:buNone/>
            </a:pPr>
            <a:r>
              <a:rPr lang="en-US" u="sng" dirty="0">
                <a:solidFill>
                  <a:srgbClr val="0000FF"/>
                </a:solidFill>
              </a:rPr>
              <a:t>deniselutz@centurytel.net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normAutofit fontScale="90000"/>
          </a:bodyPr>
          <a:lstStyle/>
          <a:p>
            <a:r>
              <a:rPr lang="en-US" dirty="0"/>
              <a:t>RELIGIOUS ED SCHEDULE 2024-2025</a:t>
            </a:r>
          </a:p>
        </p:txBody>
      </p:sp>
      <p:sp>
        <p:nvSpPr>
          <p:cNvPr id="12" name="Text Placeholder 11"/>
          <p:cNvSpPr>
            <a:spLocks noGrp="1"/>
          </p:cNvSpPr>
          <p:nvPr>
            <p:ph type="body" idx="1"/>
          </p:nvPr>
        </p:nvSpPr>
        <p:spPr/>
        <p:txBody>
          <a:bodyPr>
            <a:normAutofit fontScale="92500" lnSpcReduction="20000"/>
          </a:bodyPr>
          <a:lstStyle/>
          <a:p>
            <a:r>
              <a:rPr lang="en-US" dirty="0"/>
              <a:t>2</a:t>
            </a:r>
            <a:r>
              <a:rPr lang="en-US" baseline="30000" dirty="0"/>
              <a:t>nd</a:t>
            </a:r>
            <a:r>
              <a:rPr lang="en-US" dirty="0"/>
              <a:t>, 3</a:t>
            </a:r>
            <a:r>
              <a:rPr lang="en-US" baseline="30000" dirty="0"/>
              <a:t>rd</a:t>
            </a:r>
            <a:r>
              <a:rPr lang="en-US" dirty="0"/>
              <a:t> and confirmation    6PM-7:30</a:t>
            </a:r>
          </a:p>
        </p:txBody>
      </p:sp>
      <p:sp>
        <p:nvSpPr>
          <p:cNvPr id="13" name="Content Placeholder 12"/>
          <p:cNvSpPr>
            <a:spLocks noGrp="1"/>
          </p:cNvSpPr>
          <p:nvPr>
            <p:ph sz="half" idx="2"/>
          </p:nvPr>
        </p:nvSpPr>
        <p:spPr/>
        <p:txBody>
          <a:bodyPr>
            <a:normAutofit fontScale="40000" lnSpcReduction="20000"/>
          </a:bodyPr>
          <a:lstStyle/>
          <a:p>
            <a:pPr marL="0" indent="0">
              <a:buNone/>
            </a:pPr>
            <a:endParaRPr lang="en-US" sz="2400" dirty="0"/>
          </a:p>
          <a:p>
            <a:r>
              <a:rPr lang="en-US" sz="2400" dirty="0"/>
              <a:t>October 2, 2024</a:t>
            </a:r>
          </a:p>
          <a:p>
            <a:r>
              <a:rPr lang="en-US" sz="2400" dirty="0"/>
              <a:t>October 16, 2024</a:t>
            </a:r>
          </a:p>
          <a:p>
            <a:r>
              <a:rPr lang="en-US" sz="2400" dirty="0"/>
              <a:t>October  23, 2024</a:t>
            </a:r>
          </a:p>
          <a:p>
            <a:r>
              <a:rPr lang="en-US" sz="2400" dirty="0"/>
              <a:t>November  6, 2024</a:t>
            </a:r>
          </a:p>
          <a:p>
            <a:r>
              <a:rPr lang="en-US" sz="2400" dirty="0"/>
              <a:t>November 20, 2024</a:t>
            </a:r>
          </a:p>
          <a:p>
            <a:r>
              <a:rPr lang="en-US" sz="2400" dirty="0"/>
              <a:t>December 4, 2024</a:t>
            </a:r>
          </a:p>
          <a:p>
            <a:r>
              <a:rPr lang="en-US" sz="2400" dirty="0"/>
              <a:t>December 18,2024</a:t>
            </a:r>
          </a:p>
          <a:p>
            <a:r>
              <a:rPr lang="en-US" sz="2400" dirty="0"/>
              <a:t>January  8, 2025</a:t>
            </a:r>
          </a:p>
          <a:p>
            <a:r>
              <a:rPr lang="en-US" sz="2400" dirty="0"/>
              <a:t>January  22, 2025</a:t>
            </a:r>
            <a:endParaRPr lang="en-US" sz="2400" b="1" dirty="0"/>
          </a:p>
          <a:p>
            <a:r>
              <a:rPr lang="en-US" sz="2400" dirty="0"/>
              <a:t>February  5, 2025</a:t>
            </a:r>
          </a:p>
          <a:p>
            <a:r>
              <a:rPr lang="en-US" sz="2400" dirty="0"/>
              <a:t>February 19, 2025</a:t>
            </a:r>
          </a:p>
          <a:p>
            <a:r>
              <a:rPr lang="en-US" sz="2400" dirty="0"/>
              <a:t>February 26, 2025</a:t>
            </a:r>
          </a:p>
          <a:p>
            <a:r>
              <a:rPr lang="en-US" sz="2400" dirty="0"/>
              <a:t>March 4, 2025</a:t>
            </a:r>
          </a:p>
          <a:p>
            <a:r>
              <a:rPr lang="en-US" sz="2400" dirty="0"/>
              <a:t>March 19, 2025</a:t>
            </a:r>
          </a:p>
          <a:p>
            <a:r>
              <a:rPr lang="en-US" sz="2400" dirty="0"/>
              <a:t>April 9,2025</a:t>
            </a:r>
            <a:endParaRPr lang="en-US" sz="2400" b="1" dirty="0"/>
          </a:p>
          <a:p>
            <a:r>
              <a:rPr lang="en-US" sz="2400" dirty="0"/>
              <a:t>April 23, 2025</a:t>
            </a:r>
          </a:p>
          <a:p>
            <a:r>
              <a:rPr lang="en-US" sz="2400" dirty="0"/>
              <a:t>May 7, 2025</a:t>
            </a:r>
          </a:p>
          <a:p>
            <a:r>
              <a:rPr lang="en-US" sz="2400" dirty="0"/>
              <a:t>May 21, 2025</a:t>
            </a:r>
          </a:p>
          <a:p>
            <a:r>
              <a:rPr lang="en-US" sz="2400" dirty="0"/>
              <a:t>May 28,  2025 </a:t>
            </a:r>
            <a:r>
              <a:rPr lang="en-US" sz="2400" b="1" dirty="0"/>
              <a:t>Living Rosary and pizza party!</a:t>
            </a:r>
          </a:p>
          <a:p>
            <a:r>
              <a:rPr lang="en-US" sz="2400" b="1" dirty="0"/>
              <a:t> </a:t>
            </a:r>
            <a:endParaRPr lang="en-US" sz="2400" dirty="0"/>
          </a:p>
          <a:p>
            <a:r>
              <a:rPr lang="en-US" sz="2400" b="1" dirty="0"/>
              <a:t>NOTE:</a:t>
            </a:r>
            <a:r>
              <a:rPr lang="en-US" sz="2400" dirty="0"/>
              <a:t>   </a:t>
            </a:r>
            <a:r>
              <a:rPr lang="en-US" sz="2400" b="1" dirty="0"/>
              <a:t>All date’s subject to change due to unforeseen updates throughout the year and we will make every effort to inform everyone as the situation arises.</a:t>
            </a:r>
            <a:endParaRPr lang="en-US" sz="2400" dirty="0"/>
          </a:p>
          <a:p>
            <a:endParaRPr lang="en-US" dirty="0"/>
          </a:p>
        </p:txBody>
      </p:sp>
      <p:sp>
        <p:nvSpPr>
          <p:cNvPr id="14" name="Text Placeholder 13"/>
          <p:cNvSpPr>
            <a:spLocks noGrp="1"/>
          </p:cNvSpPr>
          <p:nvPr>
            <p:ph type="body" sz="quarter" idx="3"/>
          </p:nvPr>
        </p:nvSpPr>
        <p:spPr/>
        <p:txBody>
          <a:bodyPr>
            <a:normAutofit fontScale="92500" lnSpcReduction="20000"/>
          </a:bodyPr>
          <a:lstStyle/>
          <a:p>
            <a:r>
              <a:rPr lang="en-US" dirty="0"/>
              <a:t>1</a:t>
            </a:r>
            <a:r>
              <a:rPr lang="en-US" baseline="30000" dirty="0"/>
              <a:t>st</a:t>
            </a:r>
            <a:r>
              <a:rPr lang="en-US" dirty="0"/>
              <a:t> Sundays of the Month</a:t>
            </a:r>
          </a:p>
        </p:txBody>
      </p:sp>
      <p:sp>
        <p:nvSpPr>
          <p:cNvPr id="15" name="Content Placeholder 14"/>
          <p:cNvSpPr>
            <a:spLocks noGrp="1"/>
          </p:cNvSpPr>
          <p:nvPr>
            <p:ph sz="quarter" idx="4"/>
          </p:nvPr>
        </p:nvSpPr>
        <p:spPr/>
        <p:txBody>
          <a:bodyPr>
            <a:normAutofit fontScale="40000" lnSpcReduction="20000"/>
          </a:bodyPr>
          <a:lstStyle/>
          <a:p>
            <a:pPr marL="0" indent="0">
              <a:buNone/>
            </a:pPr>
            <a:r>
              <a:rPr lang="en-US" sz="4000" dirty="0"/>
              <a:t>9:00 am youth mass</a:t>
            </a:r>
          </a:p>
          <a:p>
            <a:pPr marL="0" indent="0">
              <a:buNone/>
            </a:pPr>
            <a:endParaRPr lang="en-US" sz="4000" dirty="0"/>
          </a:p>
          <a:p>
            <a:pPr marL="0" indent="0">
              <a:buNone/>
            </a:pPr>
            <a:r>
              <a:rPr lang="en-US" sz="4000" b="1" dirty="0"/>
              <a:t>Sign up for participation Reader, Greeter, Usher and Gift barriers </a:t>
            </a:r>
          </a:p>
          <a:p>
            <a:pPr marL="0" indent="0">
              <a:buNone/>
            </a:pPr>
            <a:endParaRPr lang="en-US" sz="4000" b="1" dirty="0"/>
          </a:p>
          <a:p>
            <a:pPr marL="0" indent="0">
              <a:buNone/>
            </a:pPr>
            <a:r>
              <a:rPr lang="en-US" sz="4000" b="1" dirty="0"/>
              <a:t>Please bring non-perishable food items to youth mass for donation to </a:t>
            </a:r>
            <a:r>
              <a:rPr lang="en-US" sz="4000" b="1" dirty="0" err="1"/>
              <a:t>Mellen</a:t>
            </a:r>
            <a:r>
              <a:rPr lang="en-US" sz="4000" b="1" dirty="0"/>
              <a:t> Helping Hands Food Shelf</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268</TotalTime>
  <Words>784</Words>
  <Application>Microsoft Office PowerPoint</Application>
  <PresentationFormat>On-screen Show (4:3)</PresentationFormat>
  <Paragraphs>95</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MOST HOLY ROSARY RELIGIOUS EDUCATION</vt:lpstr>
      <vt:lpstr>CLASSROOM GUIDLINES</vt:lpstr>
      <vt:lpstr>REGISTRATION</vt:lpstr>
      <vt:lpstr>RELIGIOUS EDUCATION CLASS TIMES</vt:lpstr>
      <vt:lpstr>FIRST CLASS SESSION OF THE YEAR</vt:lpstr>
      <vt:lpstr>ABSENCES</vt:lpstr>
      <vt:lpstr>BEHAVIOR AND CONDUCT </vt:lpstr>
      <vt:lpstr>RELIGIOUS/SPIRITUAL SUPPORT</vt:lpstr>
      <vt:lpstr>VOLUNTEERS NEEDED!</vt:lpstr>
      <vt:lpstr>INCLEMENT WEATHER</vt:lpstr>
      <vt:lpstr>SAFE ENVIRONMENT</vt:lpstr>
      <vt:lpstr>CATECHIST COORDINATORS CONTACT INFORMATION</vt:lpstr>
      <vt:lpstr>RELIGIOUS ED SCHEDULE 2024-2025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HOLY ROSARY RELIGIOUS EDUCATION</dc:title>
  <dc:creator>Landon</dc:creator>
  <cp:lastModifiedBy>Vicky Ellias</cp:lastModifiedBy>
  <cp:revision>30</cp:revision>
  <dcterms:created xsi:type="dcterms:W3CDTF">2011-09-27T18:18:54Z</dcterms:created>
  <dcterms:modified xsi:type="dcterms:W3CDTF">2024-09-16T23:24:06Z</dcterms:modified>
</cp:coreProperties>
</file>